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31"/>
  </p:notesMasterIdLst>
  <p:sldIdLst>
    <p:sldId id="334" r:id="rId6"/>
    <p:sldId id="256" r:id="rId7"/>
    <p:sldId id="459" r:id="rId8"/>
    <p:sldId id="257" r:id="rId9"/>
    <p:sldId id="258" r:id="rId10"/>
    <p:sldId id="260" r:id="rId11"/>
    <p:sldId id="347" r:id="rId12"/>
    <p:sldId id="346" r:id="rId13"/>
    <p:sldId id="348" r:id="rId14"/>
    <p:sldId id="349" r:id="rId15"/>
    <p:sldId id="454" r:id="rId16"/>
    <p:sldId id="261" r:id="rId17"/>
    <p:sldId id="343" r:id="rId18"/>
    <p:sldId id="341" r:id="rId19"/>
    <p:sldId id="327" r:id="rId20"/>
    <p:sldId id="296" r:id="rId21"/>
    <p:sldId id="455" r:id="rId22"/>
    <p:sldId id="456" r:id="rId23"/>
    <p:sldId id="457" r:id="rId24"/>
    <p:sldId id="458" r:id="rId25"/>
    <p:sldId id="263" r:id="rId26"/>
    <p:sldId id="453" r:id="rId27"/>
    <p:sldId id="262" r:id="rId28"/>
    <p:sldId id="265" r:id="rId29"/>
    <p:sldId id="269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5CA65-EC2F-4656-BB7B-E5E2D03C9333}" v="22" dt="2025-06-09T09:50:13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6" autoAdjust="0"/>
    <p:restoredTop sz="62894" autoAdjust="0"/>
  </p:normalViewPr>
  <p:slideViewPr>
    <p:cSldViewPr snapToGrid="0" snapToObjects="1">
      <p:cViewPr varScale="1">
        <p:scale>
          <a:sx n="44" d="100"/>
          <a:sy n="44" d="100"/>
        </p:scale>
        <p:origin x="1549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8C43D-AA1D-4FB9-9DA7-5904461EC4A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2F051-6F90-428F-9A84-D78C2315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41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2F051-6F90-428F-9A84-D78C2315D7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7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2F051-6F90-428F-9A84-D78C2315D7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[31] </a:t>
            </a:r>
            <a:r>
              <a:rPr lang="en-US" b="1" i="1" dirty="0"/>
              <a:t>Review</a:t>
            </a:r>
            <a:r>
              <a:rPr lang="en-US" b="1" i="1" baseline="0" dirty="0"/>
              <a:t> 31-34 for details of each section</a:t>
            </a:r>
            <a:endParaRPr lang="en-US" dirty="0"/>
          </a:p>
          <a:p>
            <a:pPr fontAlgn="auto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business,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tell: </a:t>
            </a:r>
          </a:p>
          <a:p>
            <a:pPr fontAlgn="auto"/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you are – the business name (or code name, if yours is a confidential plan)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what products or services it focuses on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customers, tells: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which main customer groups your business serves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where it is based, where else it has operations and where it sells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Celebrates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uccess, tells:</a:t>
            </a:r>
          </a:p>
          <a:p>
            <a:pPr fontAlgn="auto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with what success, in terms of revenues and operating margin (operating profit divided by sales), and by which year. </a:t>
            </a:r>
          </a:p>
          <a:p>
            <a:pPr fontAlgn="auto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Sell opportunity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[33] how company has maintained competitiveness over time, including in response to any adverse circumstances. </a:t>
            </a:r>
            <a:endParaRPr lang="en-US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your business is a new venture, what is your strategy for creating a sustainable competitive advantage in the marketplace you are targeting? </a:t>
            </a:r>
            <a:endParaRPr lang="en-US" dirty="0"/>
          </a:p>
          <a:p>
            <a:pPr fontAlgn="auto"/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resources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have the resources deployed developed over time?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way to summarize: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timeline chart to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neatly the main resource-impactful events in the company’s history,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e.g. 1.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Location and scale of main business infrastructure, e.g. office head- quarters, manufacturing facilities, distribution depots, IT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2. Notable landmarks, such as the one hundredth employee hired, French agent engaged, US subsidiary launched, patents applied for or approved, 3. Acquisitions – of key people, companies,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equipment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 up: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Summarize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will it be based?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space will you require,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physical assets,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employees,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systems?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will manage? </a:t>
            </a:r>
            <a:endParaRPr lang="en-US" dirty="0"/>
          </a:p>
          <a:p>
            <a:pPr fontAlgn="auto"/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/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c.ymcdn.com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/sites/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ksnurses.com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/resource/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resmgr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Bus_Plan_for_Nurse_Clinics.pdf</a:t>
            </a:r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09EE-6467-8E40-A051-E34BF25142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3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B32F5-4020-FD4C-BC5E-ED4C8FC9D7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d">
  <p:cSld name="Blank Red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105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68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8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87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8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57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75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7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0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8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255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rwong@ugh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 idx="4294967295"/>
          </p:nvPr>
        </p:nvSpPr>
        <p:spPr>
          <a:xfrm>
            <a:off x="3736975" y="3240088"/>
            <a:ext cx="8455025" cy="746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  <a:buSzPts val="20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6975" y="0"/>
            <a:ext cx="845502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EBC99CC-E9A6-7699-8415-EC324AB3A988}"/>
              </a:ext>
            </a:extLst>
          </p:cNvPr>
          <p:cNvGrpSpPr/>
          <p:nvPr/>
        </p:nvGrpSpPr>
        <p:grpSpPr>
          <a:xfrm>
            <a:off x="28884" y="1573213"/>
            <a:ext cx="3522897" cy="3522567"/>
            <a:chOff x="28884" y="1573213"/>
            <a:chExt cx="3522897" cy="3522567"/>
          </a:xfrm>
        </p:grpSpPr>
        <p:pic>
          <p:nvPicPr>
            <p:cNvPr id="6" name="Google Shape;132;p24" descr="UGHE vertical logo.eps">
              <a:extLst>
                <a:ext uri="{FF2B5EF4-FFF2-40B4-BE49-F238E27FC236}">
                  <a16:creationId xmlns:a16="http://schemas.microsoft.com/office/drawing/2014/main" id="{30812B8A-B2DD-C440-AE32-494F90C0703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32905"/>
            <a:stretch/>
          </p:blipFill>
          <p:spPr>
            <a:xfrm>
              <a:off x="398406" y="1573213"/>
              <a:ext cx="2783853" cy="2236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5" name="0.ouy7zsfkt6c" descr="UGHE H.png">
              <a:extLst>
                <a:ext uri="{FF2B5EF4-FFF2-40B4-BE49-F238E27FC236}">
                  <a16:creationId xmlns:a16="http://schemas.microsoft.com/office/drawing/2014/main" id="{7E093EAA-8115-FF4F-61C2-2FD8FC01ED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5" t="1" b="-4947"/>
            <a:stretch/>
          </p:blipFill>
          <p:spPr bwMode="auto">
            <a:xfrm>
              <a:off x="28884" y="3728678"/>
              <a:ext cx="3522897" cy="1367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19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2"/>
    </mc:Choice>
    <mc:Fallback xmlns="">
      <p:transition spd="slow" advTm="7602"/>
    </mc:Fallback>
  </mc:AlternateContent>
  <p:extLst>
    <p:ext uri="{E180D4A7-C9FB-4DFB-919C-405C955672EB}">
      <p14:showEvtLst xmlns:p14="http://schemas.microsoft.com/office/powerpoint/2010/main">
        <p14:playEvt time="1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B4842-B9CE-D374-044D-D5A58EF15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656"/>
            <a:ext cx="12192000" cy="62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1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1682F-6D63-2E70-6847-71AFBF9E0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1E40-DAA8-39AA-C806-5F81422C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Understanding RFP</a:t>
            </a:r>
            <a:r>
              <a:rPr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 – </a:t>
            </a:r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Analyze  </a:t>
            </a:r>
            <a:endParaRPr sz="3600" b="1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03A50-4E54-EAF7-C630-A1587D21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seo 300" panose="02000000000000000000" pitchFamily="50" charset="0"/>
              </a:rPr>
              <a:t>Check alignment</a:t>
            </a:r>
          </a:p>
          <a:p>
            <a:pPr lvl="1"/>
            <a:r>
              <a:rPr lang="en-US" dirty="0">
                <a:latin typeface="Museo 300" panose="02000000000000000000" pitchFamily="50" charset="0"/>
              </a:rPr>
              <a:t>Mission </a:t>
            </a:r>
          </a:p>
          <a:p>
            <a:pPr lvl="1"/>
            <a:r>
              <a:rPr lang="en-US" dirty="0">
                <a:latin typeface="Museo 300" panose="02000000000000000000" pitchFamily="50" charset="0"/>
              </a:rPr>
              <a:t>Expertise</a:t>
            </a:r>
          </a:p>
          <a:p>
            <a:pPr lvl="1"/>
            <a:r>
              <a:rPr lang="en-US" dirty="0">
                <a:latin typeface="Museo 300" panose="02000000000000000000" pitchFamily="50" charset="0"/>
              </a:rPr>
              <a:t>Scope </a:t>
            </a:r>
          </a:p>
          <a:p>
            <a:endParaRPr lang="en-US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Understanding RFP</a:t>
            </a:r>
            <a:r>
              <a:rPr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 –</a:t>
            </a:r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 questioning  </a:t>
            </a:r>
            <a:endParaRPr sz="3600" b="1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useo 300" panose="02000000000000000000" pitchFamily="50" charset="0"/>
              </a:rPr>
              <a:t>Write dow</a:t>
            </a:r>
            <a:r>
              <a:rPr dirty="0">
                <a:latin typeface="Museo 300" panose="02000000000000000000" pitchFamily="50" charset="0"/>
              </a:rPr>
              <a:t>n</a:t>
            </a:r>
            <a:r>
              <a:rPr lang="en-US" dirty="0">
                <a:latin typeface="Museo 300" panose="02000000000000000000" pitchFamily="50" charset="0"/>
              </a:rPr>
              <a:t> questions you have after reading the RFP</a:t>
            </a:r>
          </a:p>
          <a:p>
            <a:r>
              <a:rPr lang="en-US" dirty="0">
                <a:latin typeface="Museo 300" panose="02000000000000000000" pitchFamily="50" charset="0"/>
              </a:rPr>
              <a:t>Read the FAQ: Many answered in the FAQ</a:t>
            </a:r>
          </a:p>
          <a:p>
            <a:r>
              <a:rPr lang="en-US" dirty="0">
                <a:latin typeface="Museo 300" panose="02000000000000000000" pitchFamily="50" charset="0"/>
              </a:rPr>
              <a:t>Start writing key points (writing vs thinking)</a:t>
            </a:r>
          </a:p>
          <a:p>
            <a:endParaRPr dirty="0">
              <a:latin typeface="Museo 300" panose="02000000000000000000" pitchFamily="5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51F4D-0BE0-F526-26C7-6C7F09EF7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08E3-555F-C57D-3BA3-054BF2F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Understanding RFP </a:t>
            </a:r>
            <a:r>
              <a:rPr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–</a:t>
            </a:r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 Attend information session</a:t>
            </a:r>
            <a:endParaRPr sz="3600" b="1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6710-BD42-EE10-3865-A2BB3691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55421"/>
            <a:ext cx="11864340" cy="512063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Museo 300" panose="02000000000000000000" pitchFamily="50" charset="0"/>
              </a:rPr>
              <a:t>Pay attention to the instructions</a:t>
            </a:r>
          </a:p>
          <a:p>
            <a:r>
              <a:rPr lang="en-US" dirty="0">
                <a:latin typeface="Museo 300" panose="02000000000000000000" pitchFamily="50" charset="0"/>
              </a:rPr>
              <a:t>Ask questions (only ask questions not mentioned in the RFP)</a:t>
            </a:r>
          </a:p>
          <a:p>
            <a:pPr lvl="1"/>
            <a:r>
              <a:rPr lang="en-US" dirty="0">
                <a:latin typeface="Museo 300" panose="02000000000000000000" pitchFamily="50" charset="0"/>
              </a:rPr>
              <a:t>Cap </a:t>
            </a:r>
          </a:p>
          <a:p>
            <a:pPr lvl="1"/>
            <a:r>
              <a:rPr lang="en-US" dirty="0">
                <a:latin typeface="Museo 300" panose="02000000000000000000" pitchFamily="50" charset="0"/>
              </a:rPr>
              <a:t>Allowable items (infrastructure?) </a:t>
            </a:r>
          </a:p>
          <a:p>
            <a:pPr lvl="1"/>
            <a:r>
              <a:rPr lang="en-US" altLang="en-US" dirty="0">
                <a:latin typeface="Museo 300" panose="02000000000000000000" pitchFamily="50" charset="0"/>
              </a:rPr>
              <a:t>% of budget allocation (e.g. personnel &lt;15%; overhead%)</a:t>
            </a:r>
          </a:p>
          <a:p>
            <a:pPr lvl="1"/>
            <a:r>
              <a:rPr lang="en-US" dirty="0">
                <a:latin typeface="Museo 300" panose="02000000000000000000" pitchFamily="50" charset="0"/>
              </a:rPr>
              <a:t>Ask for tips</a:t>
            </a:r>
          </a:p>
          <a:p>
            <a:pPr lvl="1"/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300" panose="02000000000000000000" pitchFamily="50" charset="0"/>
              </a:rPr>
              <a:t>What kinds of projects have been funded/rejected in the past?</a:t>
            </a:r>
          </a:p>
          <a:p>
            <a:pPr lvl="1"/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300" panose="02000000000000000000" pitchFamily="50" charset="0"/>
              </a:rPr>
              <a:t>Are there specific outcomes or deliverables you expect to see?</a:t>
            </a:r>
          </a:p>
          <a:p>
            <a:pPr lvl="1"/>
            <a:r>
              <a:rPr lang="en-US" altLang="en-US" dirty="0">
                <a:latin typeface="Museo 300" panose="02000000000000000000" pitchFamily="50" charset="0"/>
              </a:rPr>
              <a:t>Can you recommend</a:t>
            </a:r>
            <a:r>
              <a:rPr lang="en-US" dirty="0">
                <a:latin typeface="Museo 300" panose="02000000000000000000" pitchFamily="50" charset="0"/>
              </a:rPr>
              <a:t> collaboration with other grantees?</a:t>
            </a:r>
          </a:p>
          <a:p>
            <a:pPr lvl="1"/>
            <a:r>
              <a:rPr lang="en-US" altLang="en-US" dirty="0">
                <a:latin typeface="Museo 300" panose="02000000000000000000" pitchFamily="50" charset="0"/>
              </a:rPr>
              <a:t>Intellectual property vs creative commons</a:t>
            </a:r>
          </a:p>
          <a:p>
            <a:pPr lvl="1"/>
            <a:r>
              <a:rPr lang="en-US" altLang="en-US" dirty="0">
                <a:latin typeface="Museo 300" panose="02000000000000000000" pitchFamily="50" charset="0"/>
              </a:rPr>
              <a:t>How many projects they are going to fund?</a:t>
            </a:r>
          </a:p>
          <a:p>
            <a:pPr lvl="1"/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300" panose="02000000000000000000" pitchFamily="50" charset="0"/>
              </a:rPr>
              <a:t>Turn around time</a:t>
            </a:r>
          </a:p>
          <a:p>
            <a:pPr lvl="1"/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300" panose="02000000000000000000" pitchFamily="50" charset="0"/>
              </a:rPr>
              <a:t>Are there opportunities for feedback if a proposal is not funded?</a:t>
            </a:r>
          </a:p>
          <a:p>
            <a:pPr lvl="1"/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300" panose="02000000000000000000" pitchFamily="50" charset="0"/>
              </a:rPr>
              <a:t>Who typically reviews the proposals (e.g., technical experts, program officers, peer reviewers)?</a:t>
            </a:r>
            <a:endParaRPr lang="en-US" altLang="en-US" dirty="0">
              <a:latin typeface="Museo 300" panose="02000000000000000000" pitchFamily="50" charset="0"/>
            </a:endParaRPr>
          </a:p>
          <a:p>
            <a:pPr lvl="1"/>
            <a:r>
              <a:rPr lang="en-US" dirty="0">
                <a:latin typeface="Museo 300" panose="02000000000000000000" pitchFamily="50" charset="0"/>
              </a:rPr>
              <a:t>A contact person if any questions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useo 300" panose="02000000000000000000" pitchFamily="50" charset="0"/>
            </a:endParaRPr>
          </a:p>
          <a:p>
            <a:pPr lvl="1"/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useo 300" panose="02000000000000000000" pitchFamily="50" charset="0"/>
            </a:endParaRPr>
          </a:p>
          <a:p>
            <a:pPr lvl="1"/>
            <a:endParaRPr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56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322BB-B65A-2C11-5A98-344440334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7537-43EA-85BE-2633-D61F119C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Your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B7EC-33A6-4222-616C-B40A0B04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51661"/>
            <a:ext cx="1136142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useo 300" panose="02000000000000000000" pitchFamily="50" charset="0"/>
              </a:rPr>
              <a:t>Follow instruction on the proposal template</a:t>
            </a:r>
          </a:p>
          <a:p>
            <a:endParaRPr lang="en-US" sz="2800" dirty="0">
              <a:latin typeface="Museo 300" panose="02000000000000000000" pitchFamily="50" charset="0"/>
            </a:endParaRPr>
          </a:p>
          <a:p>
            <a:pPr lvl="1"/>
            <a:r>
              <a:rPr sz="2400" dirty="0">
                <a:latin typeface="Museo 300" panose="02000000000000000000" pitchFamily="50" charset="0"/>
              </a:rPr>
              <a:t>Executive </a:t>
            </a:r>
            <a:r>
              <a:rPr lang="en-US" sz="2400" dirty="0">
                <a:latin typeface="Museo 300" panose="02000000000000000000" pitchFamily="50" charset="0"/>
              </a:rPr>
              <a:t>s</a:t>
            </a:r>
            <a:r>
              <a:rPr sz="2400" dirty="0">
                <a:latin typeface="Museo 300" panose="02000000000000000000" pitchFamily="50" charset="0"/>
              </a:rPr>
              <a:t>ummary</a:t>
            </a:r>
          </a:p>
          <a:p>
            <a:pPr lvl="1"/>
            <a:r>
              <a:rPr sz="2400" dirty="0">
                <a:latin typeface="Museo 300" panose="02000000000000000000" pitchFamily="50" charset="0"/>
              </a:rPr>
              <a:t>Proposal</a:t>
            </a:r>
            <a:r>
              <a:rPr lang="en-US" sz="2400" dirty="0">
                <a:latin typeface="Museo 300" panose="02000000000000000000" pitchFamily="50" charset="0"/>
              </a:rPr>
              <a:t>: approach</a:t>
            </a:r>
            <a:r>
              <a:rPr sz="2400" dirty="0">
                <a:latin typeface="Museo 300" panose="02000000000000000000" pitchFamily="50" charset="0"/>
              </a:rPr>
              <a:t>, methodology, and timeline</a:t>
            </a: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Team e</a:t>
            </a:r>
            <a:r>
              <a:rPr sz="2400" dirty="0">
                <a:latin typeface="Museo 300" panose="02000000000000000000" pitchFamily="50" charset="0"/>
              </a:rPr>
              <a:t>xperience</a:t>
            </a:r>
            <a:r>
              <a:rPr lang="en-US" sz="2400" dirty="0">
                <a:latin typeface="Museo 300" panose="02000000000000000000" pitchFamily="50" charset="0"/>
              </a:rPr>
              <a:t>: p</a:t>
            </a:r>
            <a:r>
              <a:rPr sz="2400" dirty="0">
                <a:latin typeface="Museo 300" panose="02000000000000000000" pitchFamily="50" charset="0"/>
              </a:rPr>
              <a:t>ast projects and team qualifications</a:t>
            </a:r>
          </a:p>
          <a:p>
            <a:pPr lvl="1"/>
            <a:r>
              <a:rPr sz="2400" dirty="0">
                <a:latin typeface="Museo 300" panose="02000000000000000000" pitchFamily="50" charset="0"/>
              </a:rPr>
              <a:t>Budget</a:t>
            </a:r>
            <a:r>
              <a:rPr lang="en-US" sz="2400" dirty="0">
                <a:latin typeface="Museo 300" panose="02000000000000000000" pitchFamily="50" charset="0"/>
              </a:rPr>
              <a:t>: clear</a:t>
            </a:r>
            <a:r>
              <a:rPr sz="2400" dirty="0">
                <a:latin typeface="Museo 300" panose="02000000000000000000" pitchFamily="50" charset="0"/>
              </a:rPr>
              <a:t> and detailed breakdown</a:t>
            </a:r>
          </a:p>
        </p:txBody>
      </p:sp>
    </p:spTree>
    <p:extLst>
      <p:ext uri="{BB962C8B-B14F-4D97-AF65-F5344CB8AC3E}">
        <p14:creationId xmlns:p14="http://schemas.microsoft.com/office/powerpoint/2010/main" val="4283583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6" y="0"/>
            <a:ext cx="12169449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Components of 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22" y="1478628"/>
            <a:ext cx="96541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Museo 300" panose="02000000000000000000" pitchFamily="50" charset="0"/>
              </a:rPr>
              <a:t>Four-part formula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useo 300" panose="02000000000000000000" pitchFamily="50" charset="0"/>
              </a:rPr>
              <a:t>First paragraph: personal pitch </a:t>
            </a: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who you are, qualification</a:t>
            </a: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use early success to convince of likelihood of future success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Museo 300" panose="02000000000000000000" pitchFamily="50" charset="0"/>
              </a:rPr>
              <a:t>Second paragraph: business pitch </a:t>
            </a: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current situation, needs,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Museo 300" panose="02000000000000000000" pitchFamily="50" charset="0"/>
              </a:rPr>
              <a:t>Third paragraph: industry summary </a:t>
            </a: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market analysis, competitive advantage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Museo 300" panose="02000000000000000000" pitchFamily="50" charset="0"/>
              </a:rPr>
              <a:t>Fourth paragraph: conclusion </a:t>
            </a: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objective, funding support  </a:t>
            </a:r>
          </a:p>
        </p:txBody>
      </p:sp>
    </p:spTree>
    <p:extLst>
      <p:ext uri="{BB962C8B-B14F-4D97-AF65-F5344CB8AC3E}">
        <p14:creationId xmlns:p14="http://schemas.microsoft.com/office/powerpoint/2010/main" val="1052081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EF2A-FB8D-53EB-3020-2A2255160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6" y="0"/>
            <a:ext cx="12169449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Your idea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57335" y="1380994"/>
            <a:ext cx="10953599" cy="86184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dirty="0">
                <a:latin typeface="Museo 300" panose="02000000000000000000" pitchFamily="50" charset="0"/>
                <a:cs typeface="Calibri" panose="020F0502020204030204" pitchFamily="34" charset="0"/>
              </a:rPr>
              <a:t>Can you describe your product or service in 6 key points or less?</a:t>
            </a:r>
          </a:p>
          <a:p>
            <a:endParaRPr lang="en-US" sz="2800" dirty="0">
              <a:latin typeface="Museo 300" panose="02000000000000000000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70416" y="2593072"/>
            <a:ext cx="6739712" cy="2251887"/>
            <a:chOff x="1146416" y="2593071"/>
            <a:chExt cx="6739712" cy="2251887"/>
          </a:xfrm>
        </p:grpSpPr>
        <p:sp>
          <p:nvSpPr>
            <p:cNvPr id="4" name="Oval 3"/>
            <p:cNvSpPr/>
            <p:nvPr/>
          </p:nvSpPr>
          <p:spPr>
            <a:xfrm>
              <a:off x="1146416" y="3930558"/>
              <a:ext cx="9144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300" panose="02000000000000000000" pitchFamily="50" charset="0"/>
                  <a:sym typeface="Arial"/>
                </a:rPr>
                <a:t>1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300" panose="02000000000000000000" pitchFamily="50" charset="0"/>
                <a:sym typeface="Arial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101300" y="3043448"/>
              <a:ext cx="9144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300" panose="02000000000000000000" pitchFamily="50" charset="0"/>
                  <a:sym typeface="Arial"/>
                </a:rPr>
                <a:t>2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300" panose="02000000000000000000" pitchFamily="50" charset="0"/>
                <a:sym typeface="Arial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397382" y="2593071"/>
              <a:ext cx="9144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300" panose="02000000000000000000" pitchFamily="50" charset="0"/>
                  <a:sym typeface="Arial"/>
                </a:rPr>
                <a:t>3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300" panose="02000000000000000000" pitchFamily="50" charset="0"/>
                <a:sym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693464" y="2593071"/>
              <a:ext cx="9144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300" panose="02000000000000000000" pitchFamily="50" charset="0"/>
                  <a:sym typeface="Arial"/>
                </a:rPr>
                <a:t>4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300" panose="02000000000000000000" pitchFamily="50" charset="0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989546" y="3043448"/>
              <a:ext cx="9144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300" panose="02000000000000000000" pitchFamily="50" charset="0"/>
                  <a:sym typeface="Arial"/>
                </a:rPr>
                <a:t>5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300" panose="02000000000000000000" pitchFamily="50" charset="0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971728" y="3930558"/>
              <a:ext cx="9144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300" panose="02000000000000000000" pitchFamily="50" charset="0"/>
                  <a:sym typeface="Arial"/>
                </a:rPr>
                <a:t>6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300" panose="02000000000000000000" pitchFamily="50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697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08CDC-5598-130E-BDE0-BF6E66F15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2" t="3200" r="8724"/>
          <a:stretch/>
        </p:blipFill>
        <p:spPr>
          <a:xfrm>
            <a:off x="2604211" y="219456"/>
            <a:ext cx="6751930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65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2400-E094-3DA9-7FA3-05EAF3F6C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292549-8CCE-CC2F-A86A-1FAD572B4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2" t="3200" r="8724"/>
          <a:stretch/>
        </p:blipFill>
        <p:spPr>
          <a:xfrm>
            <a:off x="974196" y="1512279"/>
            <a:ext cx="10874051" cy="1069144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D8E032B-EE0C-5A93-A30A-A67C1208DF39}"/>
              </a:ext>
            </a:extLst>
          </p:cNvPr>
          <p:cNvSpPr/>
          <p:nvPr/>
        </p:nvSpPr>
        <p:spPr>
          <a:xfrm>
            <a:off x="4941518" y="1208762"/>
            <a:ext cx="1872641" cy="9958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E31F8B-43E8-E231-0C81-D7B4A6E4E886}"/>
              </a:ext>
            </a:extLst>
          </p:cNvPr>
          <p:cNvSpPr/>
          <p:nvPr/>
        </p:nvSpPr>
        <p:spPr>
          <a:xfrm>
            <a:off x="1438312" y="2343955"/>
            <a:ext cx="854128" cy="560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5D7A0-C629-B784-2BC0-4443DBB4661B}"/>
              </a:ext>
            </a:extLst>
          </p:cNvPr>
          <p:cNvSpPr/>
          <p:nvPr/>
        </p:nvSpPr>
        <p:spPr>
          <a:xfrm>
            <a:off x="1438312" y="5200919"/>
            <a:ext cx="854128" cy="560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7196EC-17A9-9A35-07B7-F0ACAF46E85C}"/>
              </a:ext>
            </a:extLst>
          </p:cNvPr>
          <p:cNvSpPr/>
          <p:nvPr/>
        </p:nvSpPr>
        <p:spPr>
          <a:xfrm>
            <a:off x="1487683" y="7066202"/>
            <a:ext cx="854128" cy="560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44E955-9EA4-02BE-E251-96C967C184DB}"/>
              </a:ext>
            </a:extLst>
          </p:cNvPr>
          <p:cNvSpPr/>
          <p:nvPr/>
        </p:nvSpPr>
        <p:spPr>
          <a:xfrm>
            <a:off x="1453343" y="9787927"/>
            <a:ext cx="854128" cy="560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9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80E7A-446F-576B-1D9D-290E5C6D2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7E9AA-B1A4-E26E-30CB-430198B178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2" t="3200" r="8724"/>
          <a:stretch/>
        </p:blipFill>
        <p:spPr>
          <a:xfrm>
            <a:off x="587829" y="-4057803"/>
            <a:ext cx="10874051" cy="1069144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3945E9C-96F5-DE6B-93E3-EED3F9FCE82C}"/>
              </a:ext>
            </a:extLst>
          </p:cNvPr>
          <p:cNvSpPr/>
          <p:nvPr/>
        </p:nvSpPr>
        <p:spPr>
          <a:xfrm>
            <a:off x="4555151" y="-4361320"/>
            <a:ext cx="1872641" cy="9958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F3A29A-2B70-3DD9-1457-4332D3BC00A2}"/>
              </a:ext>
            </a:extLst>
          </p:cNvPr>
          <p:cNvSpPr/>
          <p:nvPr/>
        </p:nvSpPr>
        <p:spPr>
          <a:xfrm>
            <a:off x="1051945" y="-3226127"/>
            <a:ext cx="854128" cy="560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03FE1D-A6E1-5AD3-D047-E3D21FF2BB9F}"/>
              </a:ext>
            </a:extLst>
          </p:cNvPr>
          <p:cNvSpPr/>
          <p:nvPr/>
        </p:nvSpPr>
        <p:spPr>
          <a:xfrm>
            <a:off x="1051945" y="-369163"/>
            <a:ext cx="854128" cy="560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CD6139-EC8F-29A5-53E3-3DE2B3F2D669}"/>
              </a:ext>
            </a:extLst>
          </p:cNvPr>
          <p:cNvSpPr/>
          <p:nvPr/>
        </p:nvSpPr>
        <p:spPr>
          <a:xfrm>
            <a:off x="1101316" y="1496120"/>
            <a:ext cx="854128" cy="560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94A941-B2B9-7559-1120-B1DAF8D87E3B}"/>
              </a:ext>
            </a:extLst>
          </p:cNvPr>
          <p:cNvSpPr/>
          <p:nvPr/>
        </p:nvSpPr>
        <p:spPr>
          <a:xfrm>
            <a:off x="1066976" y="4217845"/>
            <a:ext cx="854128" cy="560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21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" y="2129246"/>
            <a:ext cx="12190781" cy="1455863"/>
          </a:xfrm>
          <a:solidFill>
            <a:srgbClr val="C00000"/>
          </a:solidFill>
          <a:ln>
            <a:noFill/>
          </a:ln>
        </p:spPr>
        <p:txBody>
          <a:bodyPr>
            <a:normAutofit/>
          </a:bodyPr>
          <a:lstStyle/>
          <a:p>
            <a:r>
              <a:rPr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Respond to an RFP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3649139"/>
            <a:ext cx="10972800" cy="2531528"/>
          </a:xfrm>
        </p:spPr>
        <p:txBody>
          <a:bodyPr>
            <a:normAutofit/>
          </a:bodyPr>
          <a:lstStyle/>
          <a:p>
            <a:pPr marL="0" marR="0" algn="ctr">
              <a:buNone/>
            </a:pPr>
            <a:r>
              <a:rPr lang="en-US" sz="2400" kern="100" dirty="0">
                <a:effectLst/>
                <a:latin typeface="Museo 300" panose="02000000000000000000" pitchFamily="50" charset="0"/>
              </a:rPr>
              <a:t>Rex Wong</a:t>
            </a:r>
          </a:p>
          <a:p>
            <a:pPr marL="0" marR="0" algn="ctr">
              <a:buNone/>
            </a:pPr>
            <a:r>
              <a:rPr lang="en-US" sz="2400" kern="100" dirty="0">
                <a:effectLst/>
                <a:latin typeface="Museo 300" panose="02000000000000000000" pitchFamily="50" charset="0"/>
              </a:rPr>
              <a:t>Professor, Global Health </a:t>
            </a:r>
          </a:p>
          <a:p>
            <a:pPr marL="0" marR="0" algn="ctr">
              <a:buNone/>
            </a:pPr>
            <a:r>
              <a:rPr lang="en-US" sz="2400" kern="100" dirty="0">
                <a:effectLst/>
                <a:latin typeface="Museo 300" panose="02000000000000000000" pitchFamily="50" charset="0"/>
              </a:rPr>
              <a:t>Director, Bill and Joyce Cummings Institute of Global Health</a:t>
            </a:r>
          </a:p>
          <a:p>
            <a:pPr marL="0" marR="0" algn="ctr">
              <a:buNone/>
            </a:pPr>
            <a:r>
              <a:rPr lang="en-US" sz="2400" kern="100" dirty="0">
                <a:effectLst/>
                <a:latin typeface="Museo 300" panose="02000000000000000000" pitchFamily="50" charset="0"/>
              </a:rPr>
              <a:t>Director, MGHD </a:t>
            </a:r>
          </a:p>
          <a:p>
            <a:pPr marL="0" marR="0" algn="ctr">
              <a:buNone/>
            </a:pPr>
            <a:r>
              <a:rPr lang="en-US" sz="2400" kern="100" dirty="0">
                <a:effectLst/>
                <a:latin typeface="Museo 300" panose="02000000000000000000" pitchFamily="50" charset="0"/>
              </a:rPr>
              <a:t> Chair, Innovation Center</a:t>
            </a:r>
            <a:endParaRPr lang="en-US" sz="2400" kern="100" dirty="0">
              <a:effectLst/>
              <a:latin typeface="Museo 300" panose="020000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312CF9-F372-459E-2E79-67A65C5BD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28876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147DB-AA1A-A8D5-37D1-91D84DB20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6FD7E-BFEF-E0C9-26B1-ECDBA01287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2" t="3200" r="8724"/>
          <a:stretch/>
        </p:blipFill>
        <p:spPr>
          <a:xfrm>
            <a:off x="3005166" y="492003"/>
            <a:ext cx="6138118" cy="60350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B71162E-14DF-0F91-6E6D-84ABC26FF8EE}"/>
              </a:ext>
            </a:extLst>
          </p:cNvPr>
          <p:cNvSpPr/>
          <p:nvPr/>
        </p:nvSpPr>
        <p:spPr>
          <a:xfrm>
            <a:off x="5229920" y="330926"/>
            <a:ext cx="1162763" cy="562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35DB0D-E570-94E1-12E5-96FFA3BD43B9}"/>
              </a:ext>
            </a:extLst>
          </p:cNvPr>
          <p:cNvSpPr/>
          <p:nvPr/>
        </p:nvSpPr>
        <p:spPr>
          <a:xfrm>
            <a:off x="3246549" y="1004252"/>
            <a:ext cx="530346" cy="3163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6D2105-E13D-A956-0104-AF35E5BB21D0}"/>
              </a:ext>
            </a:extLst>
          </p:cNvPr>
          <p:cNvSpPr/>
          <p:nvPr/>
        </p:nvSpPr>
        <p:spPr>
          <a:xfrm>
            <a:off x="3252988" y="2605533"/>
            <a:ext cx="530346" cy="3163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D87ED6-85F3-CE82-EF28-BAB3CC341FCE}"/>
              </a:ext>
            </a:extLst>
          </p:cNvPr>
          <p:cNvSpPr/>
          <p:nvPr/>
        </p:nvSpPr>
        <p:spPr>
          <a:xfrm>
            <a:off x="3263724" y="3665889"/>
            <a:ext cx="530346" cy="3163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059C1C-71B9-F09B-C5DD-653443763981}"/>
              </a:ext>
            </a:extLst>
          </p:cNvPr>
          <p:cNvSpPr/>
          <p:nvPr/>
        </p:nvSpPr>
        <p:spPr>
          <a:xfrm>
            <a:off x="3268019" y="5537613"/>
            <a:ext cx="530346" cy="3163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92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1600201"/>
            <a:ext cx="10758152" cy="4525963"/>
          </a:xfrm>
        </p:spPr>
        <p:txBody>
          <a:bodyPr>
            <a:normAutofit/>
          </a:bodyPr>
          <a:lstStyle/>
          <a:p>
            <a:endParaRPr sz="2800" dirty="0">
              <a:latin typeface="Museo 300" panose="02000000000000000000" pitchFamily="50" charset="0"/>
            </a:endParaRPr>
          </a:p>
          <a:p>
            <a:r>
              <a:rPr sz="2800" dirty="0">
                <a:latin typeface="Museo 300" panose="02000000000000000000" pitchFamily="50" charset="0"/>
              </a:rPr>
              <a:t>Align cost items with deliverables</a:t>
            </a:r>
          </a:p>
          <a:p>
            <a:r>
              <a:rPr sz="2800" dirty="0">
                <a:latin typeface="Museo 300" panose="02000000000000000000" pitchFamily="50" charset="0"/>
              </a:rPr>
              <a:t>Explain your pricing assumptions</a:t>
            </a:r>
          </a:p>
          <a:p>
            <a:r>
              <a:rPr sz="2800" dirty="0">
                <a:latin typeface="Museo 300" panose="02000000000000000000" pitchFamily="50" charset="0"/>
              </a:rPr>
              <a:t>Include optional or scalable items if appropriate</a:t>
            </a:r>
            <a:endParaRPr lang="en-US" sz="2800" dirty="0">
              <a:latin typeface="Museo 300" panose="02000000000000000000" pitchFamily="50" charset="0"/>
            </a:endParaRPr>
          </a:p>
          <a:p>
            <a:r>
              <a:rPr lang="en-US" sz="2800" dirty="0">
                <a:latin typeface="Museo 300" panose="02000000000000000000" pitchFamily="50" charset="0"/>
              </a:rPr>
              <a:t>Use their template – be sure to ask questions </a:t>
            </a:r>
          </a:p>
          <a:p>
            <a:r>
              <a:rPr lang="en-US" sz="2800" dirty="0">
                <a:latin typeface="Museo 300" panose="02000000000000000000" pitchFamily="50" charset="0"/>
              </a:rPr>
              <a:t>Do not go above the cap</a:t>
            </a:r>
            <a:endParaRPr sz="2800" dirty="0">
              <a:latin typeface="Museo 300" panose="02000000000000000000" pitchFamily="50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68" y="0"/>
            <a:ext cx="12170664" cy="994172"/>
          </a:xfrm>
          <a:prstGeom prst="rect">
            <a:avLst/>
          </a:prstGeom>
          <a:solidFill>
            <a:srgbClr val="C22126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300" panose="02000000000000000000" pitchFamily="50" charset="0"/>
              </a:rPr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07ED-4ABE-CD4A-B779-F024B6D37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619" y="1527734"/>
            <a:ext cx="8940800" cy="3669519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en-US" b="1" dirty="0">
                <a:latin typeface="Museo 300" panose="02000000000000000000" pitchFamily="50" charset="0"/>
              </a:rPr>
              <a:t>Common main categories</a:t>
            </a:r>
          </a:p>
          <a:p>
            <a:pPr lvl="2"/>
            <a:r>
              <a:rPr lang="en-US" dirty="0">
                <a:latin typeface="Museo 300" panose="02000000000000000000" pitchFamily="50" charset="0"/>
              </a:rPr>
              <a:t>Personnel</a:t>
            </a:r>
          </a:p>
          <a:p>
            <a:pPr lvl="2"/>
            <a:r>
              <a:rPr lang="en-US" dirty="0">
                <a:latin typeface="Museo 300" panose="02000000000000000000" pitchFamily="50" charset="0"/>
              </a:rPr>
              <a:t>Consultants</a:t>
            </a:r>
          </a:p>
          <a:p>
            <a:pPr lvl="2"/>
            <a:r>
              <a:rPr lang="en-US" dirty="0">
                <a:latin typeface="Museo 300" panose="02000000000000000000" pitchFamily="50" charset="0"/>
              </a:rPr>
              <a:t>Equipment</a:t>
            </a:r>
          </a:p>
          <a:p>
            <a:pPr lvl="2"/>
            <a:r>
              <a:rPr lang="en-US" dirty="0">
                <a:latin typeface="Museo 300" panose="02000000000000000000" pitchFamily="50" charset="0"/>
              </a:rPr>
              <a:t>Materials &amp; Supplies</a:t>
            </a:r>
          </a:p>
          <a:p>
            <a:pPr lvl="2"/>
            <a:r>
              <a:rPr lang="en-US" dirty="0">
                <a:latin typeface="Museo 300" panose="02000000000000000000" pitchFamily="50" charset="0"/>
              </a:rPr>
              <a:t>Travel</a:t>
            </a:r>
          </a:p>
          <a:p>
            <a:pPr lvl="2"/>
            <a:r>
              <a:rPr lang="en-US" dirty="0">
                <a:latin typeface="Museo 300" panose="02000000000000000000" pitchFamily="50" charset="0"/>
              </a:rPr>
              <a:t>Direct cost</a:t>
            </a:r>
          </a:p>
          <a:p>
            <a:pPr lvl="2"/>
            <a:r>
              <a:rPr lang="en-US" dirty="0">
                <a:latin typeface="Museo 300" panose="02000000000000000000" pitchFamily="50" charset="0"/>
              </a:rPr>
              <a:t>Subcontracts</a:t>
            </a:r>
          </a:p>
          <a:p>
            <a:pPr lvl="2"/>
            <a:r>
              <a:rPr lang="en-US" dirty="0">
                <a:latin typeface="Museo 300" panose="02000000000000000000" pitchFamily="50" charset="0"/>
              </a:rPr>
              <a:t>Indirect/overhead </a:t>
            </a:r>
          </a:p>
        </p:txBody>
      </p:sp>
    </p:spTree>
    <p:extLst>
      <p:ext uri="{BB962C8B-B14F-4D97-AF65-F5344CB8AC3E}">
        <p14:creationId xmlns:p14="http://schemas.microsoft.com/office/powerpoint/2010/main" val="17636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Dos</a:t>
            </a:r>
            <a:endParaRPr sz="3600" b="1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>
                <a:latin typeface="Museo 300" panose="02000000000000000000" pitchFamily="50" charset="0"/>
              </a:rPr>
              <a:t>Mirror the </a:t>
            </a:r>
            <a:r>
              <a:rPr lang="en-US" sz="2400" dirty="0">
                <a:latin typeface="Museo 300" panose="02000000000000000000" pitchFamily="50" charset="0"/>
              </a:rPr>
              <a:t>funder’</a:t>
            </a:r>
            <a:r>
              <a:rPr sz="2400" dirty="0">
                <a:latin typeface="Museo 300" panose="02000000000000000000" pitchFamily="50" charset="0"/>
              </a:rPr>
              <a:t>s language and priorities</a:t>
            </a:r>
            <a:r>
              <a:rPr lang="en-US" sz="2400" dirty="0">
                <a:latin typeface="Museo 300" panose="02000000000000000000" pitchFamily="50" charset="0"/>
              </a:rPr>
              <a:t> (simple language, jargons)</a:t>
            </a:r>
            <a:endParaRPr sz="2400" dirty="0">
              <a:latin typeface="Museo 300" panose="02000000000000000000" pitchFamily="50" charset="0"/>
            </a:endParaRPr>
          </a:p>
          <a:p>
            <a:r>
              <a:rPr sz="2400" dirty="0">
                <a:latin typeface="Museo 300" panose="02000000000000000000" pitchFamily="50" charset="0"/>
              </a:rPr>
              <a:t>Emphasize relevant experience and value</a:t>
            </a:r>
          </a:p>
          <a:p>
            <a:r>
              <a:rPr lang="en-US" altLang="en-US" sz="2400" dirty="0">
                <a:latin typeface="Museo 300" panose="02000000000000000000" pitchFamily="50" charset="0"/>
              </a:rPr>
              <a:t>Clearly categorize and number the information</a:t>
            </a:r>
          </a:p>
          <a:p>
            <a:r>
              <a:rPr lang="en-US" sz="2400" dirty="0">
                <a:latin typeface="Museo 300" panose="02000000000000000000" pitchFamily="50" charset="0"/>
              </a:rPr>
              <a:t>Proof-read and grammar check</a:t>
            </a:r>
          </a:p>
          <a:p>
            <a:r>
              <a:rPr lang="en-US" sz="2400" dirty="0">
                <a:latin typeface="Museo 300" panose="02000000000000000000" pitchFamily="50" charset="0"/>
              </a:rPr>
              <a:t>Ensure all required documents are attached</a:t>
            </a:r>
          </a:p>
          <a:p>
            <a:r>
              <a:rPr lang="en-US" sz="2400" dirty="0">
                <a:latin typeface="Museo 300" panose="02000000000000000000" pitchFamily="50" charset="0"/>
              </a:rPr>
              <a:t>Submit in correct format and by the deadline</a:t>
            </a:r>
          </a:p>
          <a:p>
            <a:r>
              <a:rPr lang="en-US" sz="2400" dirty="0">
                <a:latin typeface="Museo 300" panose="02000000000000000000" pitchFamily="50" charset="0"/>
              </a:rPr>
              <a:t>Shared documents with the team</a:t>
            </a:r>
          </a:p>
          <a:p>
            <a:endParaRPr sz="2400" dirty="0">
              <a:latin typeface="Museo 300" panose="02000000000000000000" pitchFamily="50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Don’ts</a:t>
            </a:r>
            <a:endParaRPr sz="3600" b="1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sz="2400" dirty="0">
              <a:latin typeface="Museo 300" panose="02000000000000000000" pitchFamily="50" charset="0"/>
            </a:endParaRPr>
          </a:p>
          <a:p>
            <a:r>
              <a:rPr sz="2400" dirty="0">
                <a:latin typeface="Museo 300" panose="02000000000000000000" pitchFamily="50" charset="0"/>
              </a:rPr>
              <a:t>Missing the submission deadline</a:t>
            </a:r>
          </a:p>
          <a:p>
            <a:r>
              <a:rPr sz="2400" dirty="0">
                <a:latin typeface="Museo 300" panose="02000000000000000000" pitchFamily="50" charset="0"/>
              </a:rPr>
              <a:t>Failing to follow instructions</a:t>
            </a:r>
          </a:p>
          <a:p>
            <a:r>
              <a:rPr sz="2400" dirty="0">
                <a:latin typeface="Museo 300" panose="02000000000000000000" pitchFamily="50" charset="0"/>
              </a:rPr>
              <a:t>Submitting a generic or overly technical proposal</a:t>
            </a:r>
          </a:p>
          <a:p>
            <a:r>
              <a:rPr sz="2400" dirty="0">
                <a:latin typeface="Museo 300" panose="02000000000000000000" pitchFamily="50" charset="0"/>
              </a:rPr>
              <a:t>Incorrect or unrealistic pricing</a:t>
            </a:r>
            <a:endParaRPr lang="en-US" sz="2400" dirty="0">
              <a:latin typeface="Museo 300" panose="02000000000000000000" pitchFamily="50" charset="0"/>
            </a:endParaRPr>
          </a:p>
          <a:p>
            <a:r>
              <a:rPr lang="en-US" sz="2400" dirty="0">
                <a:latin typeface="Museo 300" panose="02000000000000000000" pitchFamily="50" charset="0"/>
              </a:rPr>
              <a:t>Team members working on different versions</a:t>
            </a:r>
            <a:endParaRPr sz="2400" dirty="0">
              <a:latin typeface="Museo 300" panose="02000000000000000000" pitchFamily="50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2634"/>
            <a:ext cx="12192000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Questions?</a:t>
            </a:r>
            <a:endParaRPr sz="3600" b="1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43866"/>
            <a:ext cx="10972800" cy="1253067"/>
          </a:xfrm>
        </p:spPr>
        <p:txBody>
          <a:bodyPr>
            <a:normAutofit/>
          </a:bodyPr>
          <a:lstStyle/>
          <a:p>
            <a:pPr marL="0" marR="0" algn="ctr">
              <a:buNone/>
            </a:pPr>
            <a:r>
              <a:rPr lang="en-US" sz="2800" kern="100" dirty="0">
                <a:effectLst/>
                <a:latin typeface="Museo 300" panose="02000000000000000000" pitchFamily="50" charset="0"/>
              </a:rPr>
              <a:t>Rex Wong</a:t>
            </a:r>
          </a:p>
          <a:p>
            <a:pPr marL="0" marR="0" algn="ctr">
              <a:buNone/>
            </a:pPr>
            <a:r>
              <a:rPr lang="en-US" sz="2800" kern="100" dirty="0">
                <a:effectLst/>
                <a:latin typeface="Museo 300" panose="02000000000000000000" pitchFamily="50" charset="0"/>
                <a:hlinkClick r:id="rId2"/>
              </a:rPr>
              <a:t>rwong@ughe.org</a:t>
            </a:r>
            <a:r>
              <a:rPr lang="en-US" sz="2800" kern="100" dirty="0">
                <a:effectLst/>
                <a:latin typeface="Museo 300" panose="02000000000000000000" pitchFamily="50" charset="0"/>
              </a:rPr>
              <a:t> </a:t>
            </a:r>
            <a:endParaRPr lang="en-US" sz="2800" kern="100" dirty="0">
              <a:effectLst/>
              <a:latin typeface="Museo 300" panose="02000000000000000000" pitchFamily="50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4280-B7B5-A2C2-FD59-47FAF5C3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Museo 300" panose="02000000000000000000" pitchFamily="50" charset="0"/>
              </a:rPr>
              <a:t>I have applied for a grant before</a:t>
            </a:r>
          </a:p>
          <a:p>
            <a:pPr marL="0" indent="0" algn="ctr">
              <a:buNone/>
            </a:pPr>
            <a:endParaRPr lang="en-US" dirty="0">
              <a:latin typeface="Museo 300" panose="02000000000000000000" pitchFamily="50" charset="0"/>
            </a:endParaRPr>
          </a:p>
          <a:p>
            <a:pPr marL="0" indent="0" algn="ctr">
              <a:buNone/>
            </a:pPr>
            <a:endParaRPr lang="en-US" dirty="0">
              <a:latin typeface="Museo 300" panose="02000000000000000000" pitchFamily="50" charset="0"/>
            </a:endParaRPr>
          </a:p>
          <a:p>
            <a:pPr marL="0" indent="0" algn="ctr">
              <a:buNone/>
            </a:pPr>
            <a:r>
              <a:rPr lang="en-US" dirty="0">
                <a:latin typeface="Museo 300" panose="02000000000000000000" pitchFamily="50" charset="0"/>
              </a:rPr>
              <a:t>I have received grant before</a:t>
            </a:r>
          </a:p>
        </p:txBody>
      </p:sp>
    </p:spTree>
    <p:extLst>
      <p:ext uri="{BB962C8B-B14F-4D97-AF65-F5344CB8AC3E}">
        <p14:creationId xmlns:p14="http://schemas.microsoft.com/office/powerpoint/2010/main" val="31546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O</a:t>
            </a:r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verview</a:t>
            </a:r>
            <a:endParaRPr sz="3600" b="1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Museo 300" panose="02000000000000000000" pitchFamily="50" charset="0"/>
              </a:rPr>
              <a:t>Understanding RFP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Museo 300" panose="02000000000000000000" pitchFamily="50" charset="0"/>
              </a:rPr>
              <a:t>Writing the proposal 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Museo 300" panose="02000000000000000000" pitchFamily="50" charset="0"/>
              </a:rPr>
              <a:t>Budgeting 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Museo 300" panose="02000000000000000000" pitchFamily="50" charset="0"/>
              </a:rPr>
              <a:t>Dos and don’ts </a:t>
            </a:r>
          </a:p>
          <a:p>
            <a:endParaRPr dirty="0">
              <a:latin typeface="Museo 300" panose="02000000000000000000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RFP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6255"/>
            <a:ext cx="10972800" cy="4525963"/>
          </a:xfrm>
        </p:spPr>
        <p:txBody>
          <a:bodyPr>
            <a:normAutofit/>
          </a:bodyPr>
          <a:lstStyle/>
          <a:p>
            <a:r>
              <a:rPr sz="2800" dirty="0">
                <a:latin typeface="Museo 300" panose="02000000000000000000" pitchFamily="50" charset="0"/>
              </a:rPr>
              <a:t>Formal request </a:t>
            </a:r>
            <a:r>
              <a:rPr lang="en-US" sz="2800" dirty="0">
                <a:latin typeface="Museo 300" panose="02000000000000000000" pitchFamily="50" charset="0"/>
              </a:rPr>
              <a:t>to </a:t>
            </a:r>
            <a:r>
              <a:rPr sz="2800" dirty="0">
                <a:latin typeface="Museo 300" panose="02000000000000000000" pitchFamily="50" charset="0"/>
              </a:rPr>
              <a:t>seek proposals for a project or service</a:t>
            </a:r>
          </a:p>
          <a:p>
            <a:r>
              <a:rPr lang="en-US" sz="2800" dirty="0">
                <a:latin typeface="Museo 300" panose="02000000000000000000" pitchFamily="50" charset="0"/>
              </a:rPr>
              <a:t>Usually i</a:t>
            </a:r>
            <a:r>
              <a:rPr sz="2800" dirty="0">
                <a:latin typeface="Museo 300" panose="02000000000000000000" pitchFamily="50" charset="0"/>
              </a:rPr>
              <a:t>ncludes </a:t>
            </a:r>
            <a:endParaRPr lang="en-US" sz="2800" dirty="0">
              <a:latin typeface="Museo 300" panose="02000000000000000000" pitchFamily="50" charset="0"/>
            </a:endParaRP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Problem they want to address</a:t>
            </a: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Organization mission </a:t>
            </a: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R</a:t>
            </a:r>
            <a:r>
              <a:rPr sz="2400" dirty="0">
                <a:latin typeface="Museo 300" panose="02000000000000000000" pitchFamily="50" charset="0"/>
              </a:rPr>
              <a:t>equirements</a:t>
            </a:r>
            <a:endParaRPr lang="en-US" sz="2400" dirty="0">
              <a:latin typeface="Museo 300" panose="02000000000000000000" pitchFamily="50" charset="0"/>
            </a:endParaRP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E</a:t>
            </a:r>
            <a:r>
              <a:rPr sz="2400" dirty="0">
                <a:latin typeface="Museo 300" panose="02000000000000000000" pitchFamily="50" charset="0"/>
              </a:rPr>
              <a:t>valuation criteria</a:t>
            </a:r>
            <a:endParaRPr lang="en-US" sz="2400" dirty="0">
              <a:latin typeface="Museo 300" panose="02000000000000000000" pitchFamily="50" charset="0"/>
            </a:endParaRP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Template </a:t>
            </a: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D</a:t>
            </a:r>
            <a:r>
              <a:rPr sz="2400" dirty="0">
                <a:latin typeface="Museo 300" panose="02000000000000000000" pitchFamily="50" charset="0"/>
              </a:rPr>
              <a:t>eadlines</a:t>
            </a:r>
            <a:endParaRPr lang="en-US" sz="2400" dirty="0">
              <a:latin typeface="Museo 300" panose="02000000000000000000" pitchFamily="50" charset="0"/>
            </a:endParaRPr>
          </a:p>
          <a:p>
            <a:pPr lvl="1"/>
            <a:r>
              <a:rPr lang="en-US" sz="2400" dirty="0">
                <a:latin typeface="Museo 300" panose="02000000000000000000" pitchFamily="50" charset="0"/>
              </a:rPr>
              <a:t>Information session (webinar) </a:t>
            </a:r>
            <a:endParaRPr sz="2400" dirty="0">
              <a:latin typeface="Museo 300" panose="020000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Understanding RFP</a:t>
            </a:r>
            <a:r>
              <a:rPr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 – Rea</a:t>
            </a:r>
            <a:r>
              <a:rPr lang="en-US" sz="3600" b="1" dirty="0">
                <a:solidFill>
                  <a:schemeClr val="bg1"/>
                </a:solidFill>
                <a:latin typeface="Museo 300" panose="02000000000000000000" pitchFamily="50" charset="0"/>
              </a:rPr>
              <a:t>d</a:t>
            </a:r>
            <a:endParaRPr sz="3600" b="1" dirty="0">
              <a:solidFill>
                <a:schemeClr val="bg1"/>
              </a:solidFill>
              <a:latin typeface="Museo 3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seo 300" panose="02000000000000000000" pitchFamily="50" charset="0"/>
              </a:rPr>
              <a:t>Create a checklist </a:t>
            </a:r>
          </a:p>
          <a:p>
            <a:pPr lvl="1"/>
            <a:r>
              <a:rPr lang="en-US" dirty="0">
                <a:latin typeface="Museo 300" panose="02000000000000000000" pitchFamily="50" charset="0"/>
              </a:rPr>
              <a:t>Deliverables, documents, deadlines, </a:t>
            </a:r>
          </a:p>
          <a:p>
            <a:pPr lvl="1"/>
            <a:r>
              <a:rPr lang="en-US" dirty="0">
                <a:latin typeface="Museo 300" panose="02000000000000000000" pitchFamily="50" charset="0"/>
              </a:rPr>
              <a:t>Evaluation criteria</a:t>
            </a:r>
          </a:p>
          <a:p>
            <a:pPr lvl="1"/>
            <a:r>
              <a:rPr lang="en-US" dirty="0">
                <a:latin typeface="Museo 300" panose="02000000000000000000" pitchFamily="50" charset="0"/>
              </a:rPr>
              <a:t>Mandatory qualifications </a:t>
            </a:r>
          </a:p>
          <a:p>
            <a:pPr lvl="1"/>
            <a:r>
              <a:rPr lang="en-US" dirty="0">
                <a:latin typeface="Museo 300" panose="02000000000000000000" pitchFamily="50" charset="0"/>
              </a:rPr>
              <a:t>Deal-breakers</a:t>
            </a:r>
          </a:p>
          <a:p>
            <a:pPr lvl="1"/>
            <a:r>
              <a:rPr lang="en-US" dirty="0">
                <a:latin typeface="Museo 300" panose="02000000000000000000" pitchFamily="50" charset="0"/>
              </a:rPr>
              <a:t>What they look for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A85D7-30DB-4415-986C-601C4687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0C0BF0-30FA-2820-023C-A32A8A366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7" y="394146"/>
            <a:ext cx="1171447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F52E24-F198-17C3-8DAE-83B2E5090C54}"/>
              </a:ext>
            </a:extLst>
          </p:cNvPr>
          <p:cNvSpPr/>
          <p:nvPr/>
        </p:nvSpPr>
        <p:spPr>
          <a:xfrm>
            <a:off x="566670" y="482956"/>
            <a:ext cx="386367" cy="328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6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A00161-35F7-7222-FCD8-A94D1BED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32" y="152715"/>
            <a:ext cx="10986640" cy="65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0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C8890-3265-A873-1550-78936DFB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26"/>
            <a:ext cx="12192000" cy="65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32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7y56nmhq59zg9k25n3hqbx3egdoc2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8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6402E58-B1FA-4930-A74D-937192357204}">
  <we:reference id="wa200005566" version="3.0.0.3" store="en-US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be9837-6860-46d3-b12b-ad9744592297">
      <Terms xmlns="http://schemas.microsoft.com/office/infopath/2007/PartnerControls"/>
    </lcf76f155ced4ddcb4097134ff3c332f>
    <TaxCatchAll xmlns="3a24ffdf-18ae-4fc6-bf3b-476699c4ea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2783D998FD754A9A6D7566B814962F" ma:contentTypeVersion="19" ma:contentTypeDescription="Create a new document." ma:contentTypeScope="" ma:versionID="99e5371979c5d73751274883098d5973">
  <xsd:schema xmlns:xsd="http://www.w3.org/2001/XMLSchema" xmlns:xs="http://www.w3.org/2001/XMLSchema" xmlns:p="http://schemas.microsoft.com/office/2006/metadata/properties" xmlns:ns2="3ebe9837-6860-46d3-b12b-ad9744592297" xmlns:ns3="3a24ffdf-18ae-4fc6-bf3b-476699c4eafd" targetNamespace="http://schemas.microsoft.com/office/2006/metadata/properties" ma:root="true" ma:fieldsID="7673543d046a05f3bae8bde2d43616a4" ns2:_="" ns3:_="">
    <xsd:import namespace="3ebe9837-6860-46d3-b12b-ad9744592297"/>
    <xsd:import namespace="3a24ffdf-18ae-4fc6-bf3b-476699c4ea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9837-6860-46d3-b12b-ad9744592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2bfe0b5-6da0-49c3-bfa6-8a9588a0e6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4ffdf-18ae-4fc6-bf3b-476699c4eaf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4de665d-6591-4acb-891f-ce6aa4339284}" ma:internalName="TaxCatchAll" ma:showField="CatchAllData" ma:web="3a24ffdf-18ae-4fc6-bf3b-476699c4ea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5E80D4-275F-4F49-8CB6-D57E1CDAC10B}">
  <ds:schemaRefs>
    <ds:schemaRef ds:uri="http://schemas.microsoft.com/office/2006/metadata/properties"/>
    <ds:schemaRef ds:uri="http://schemas.microsoft.com/office/infopath/2007/PartnerControls"/>
    <ds:schemaRef ds:uri="3ebe9837-6860-46d3-b12b-ad9744592297"/>
    <ds:schemaRef ds:uri="3a24ffdf-18ae-4fc6-bf3b-476699c4eafd"/>
  </ds:schemaRefs>
</ds:datastoreItem>
</file>

<file path=customXml/itemProps2.xml><?xml version="1.0" encoding="utf-8"?>
<ds:datastoreItem xmlns:ds="http://schemas.openxmlformats.org/officeDocument/2006/customXml" ds:itemID="{A65589BF-FC1A-4BBB-A3BB-459EFC030E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C1D25E-D21F-4977-80F9-F0888AACE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e9837-6860-46d3-b12b-ad9744592297"/>
    <ds:schemaRef ds:uri="3a24ffdf-18ae-4fc6-bf3b-476699c4ea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843</Words>
  <Application>Microsoft Office PowerPoint</Application>
  <PresentationFormat>Widescreen</PresentationFormat>
  <Paragraphs>148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 </vt:lpstr>
      <vt:lpstr>Respond to an RFP</vt:lpstr>
      <vt:lpstr>PowerPoint Presentation</vt:lpstr>
      <vt:lpstr>Overview</vt:lpstr>
      <vt:lpstr>RFP</vt:lpstr>
      <vt:lpstr>Understanding RFP – Read</vt:lpstr>
      <vt:lpstr>PowerPoint Presentation</vt:lpstr>
      <vt:lpstr>PowerPoint Presentation</vt:lpstr>
      <vt:lpstr>PowerPoint Presentation</vt:lpstr>
      <vt:lpstr>PowerPoint Presentation</vt:lpstr>
      <vt:lpstr>Understanding RFP – Analyze  </vt:lpstr>
      <vt:lpstr>Understanding RFP – questioning  </vt:lpstr>
      <vt:lpstr>Understanding RFP – Attend information session</vt:lpstr>
      <vt:lpstr>Your Response</vt:lpstr>
      <vt:lpstr>Components of executive summary</vt:lpstr>
      <vt:lpstr>Your idea</vt:lpstr>
      <vt:lpstr>PowerPoint Presentation</vt:lpstr>
      <vt:lpstr>PowerPoint Presentation</vt:lpstr>
      <vt:lpstr>PowerPoint Presentation</vt:lpstr>
      <vt:lpstr>PowerPoint Presentation</vt:lpstr>
      <vt:lpstr>Budget</vt:lpstr>
      <vt:lpstr>PowerPoint Presentation</vt:lpstr>
      <vt:lpstr>Dos</vt:lpstr>
      <vt:lpstr>Don’ts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Rex Wong</cp:lastModifiedBy>
  <cp:revision>16</cp:revision>
  <dcterms:created xsi:type="dcterms:W3CDTF">2013-01-27T09:14:16Z</dcterms:created>
  <dcterms:modified xsi:type="dcterms:W3CDTF">2025-10-24T13:10:18Z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0x010100F12783D998FD754A9A6D7566B814962F</vt:lpwstr>
  </property>
</Properties>
</file>